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70" r:id="rId12"/>
    <p:sldId id="271" r:id="rId13"/>
    <p:sldId id="272" r:id="rId14"/>
    <p:sldId id="274" r:id="rId15"/>
    <p:sldId id="265" r:id="rId16"/>
    <p:sldId id="266" r:id="rId17"/>
    <p:sldId id="267" r:id="rId18"/>
    <p:sldId id="268" r:id="rId1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04" userDrawn="1">
          <p15:clr>
            <a:srgbClr val="A4A3A4"/>
          </p15:clr>
        </p15:guide>
        <p15:guide id="2" pos="597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  <p15:guide id="5" orient="horz" pos="14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7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2544" y="132"/>
      </p:cViewPr>
      <p:guideLst>
        <p:guide orient="horz" pos="504"/>
        <p:guide pos="597"/>
        <p:guide pos="665"/>
        <p:guide orient="horz" pos="3952"/>
        <p:guide orient="horz" pos="14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6B224E2-FB1C-DAF4-36B7-DCED6D56B5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14714" y="6485428"/>
            <a:ext cx="3086100" cy="236048"/>
          </a:xfrm>
          <a:prstGeom prst="rect">
            <a:avLst/>
          </a:prstGeom>
        </p:spPr>
        <p:txBody>
          <a:bodyPr/>
          <a:lstStyle>
            <a:lvl1pPr algn="ct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DE" dirty="0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559DCCE6-F482-3101-67A1-ED11A2AAAA5A}"/>
              </a:ext>
            </a:extLst>
          </p:cNvPr>
          <p:cNvCxnSpPr/>
          <p:nvPr userDrawn="1"/>
        </p:nvCxnSpPr>
        <p:spPr>
          <a:xfrm flipV="1">
            <a:off x="323528" y="7447"/>
            <a:ext cx="0" cy="6850553"/>
          </a:xfrm>
          <a:prstGeom prst="line">
            <a:avLst/>
          </a:prstGeom>
          <a:ln>
            <a:solidFill>
              <a:srgbClr val="EE7F0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 Box 16">
            <a:extLst>
              <a:ext uri="{FF2B5EF4-FFF2-40B4-BE49-F238E27FC236}">
                <a16:creationId xmlns:a16="http://schemas.microsoft.com/office/drawing/2014/main" id="{19A7CCBC-715C-F3CF-A38B-A9F7738CE7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" y="6556924"/>
            <a:ext cx="323528" cy="184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>
              <a:spcBef>
                <a:spcPct val="50000"/>
              </a:spcBef>
              <a:defRPr/>
            </a:pP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igus</a:t>
            </a:r>
            <a:r>
              <a:rPr lang="de-DE" sz="750" baseline="30000" dirty="0">
                <a:solidFill>
                  <a:schemeClr val="bg2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®</a:t>
            </a: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Text Box 16">
            <a:extLst>
              <a:ext uri="{FF2B5EF4-FFF2-40B4-BE49-F238E27FC236}">
                <a16:creationId xmlns:a16="http://schemas.microsoft.com/office/drawing/2014/main" id="{C4C50DBA-7EB7-1EAD-8A8B-90F9635C5F7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921950" y="6561746"/>
            <a:ext cx="2016249" cy="112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igus </a:t>
            </a:r>
            <a:r>
              <a:rPr lang="de-DE" sz="75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</a:t>
            </a: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75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academy</a:t>
            </a:r>
            <a:endParaRPr lang="de-DE" sz="75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spcBef>
                <a:spcPct val="50000"/>
              </a:spcBef>
              <a:defRPr/>
            </a:pPr>
            <a:endParaRPr lang="de-DE" sz="750" baseline="0" dirty="0">
              <a:solidFill>
                <a:schemeClr val="bg2"/>
              </a:solidFill>
              <a:latin typeface="Arial" panose="020B0604020202020204" pitchFamily="34" charset="0"/>
              <a:ea typeface="Apex New Light" panose="02010600040501010103" pitchFamily="50" charset="0"/>
              <a:cs typeface="Arial" panose="020B060402020202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DE64CD0F-0413-BAFD-E008-79A6F3E0A1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3086" y="122107"/>
            <a:ext cx="1104795" cy="570591"/>
          </a:xfrm>
          <a:prstGeom prst="rect">
            <a:avLst/>
          </a:prstGeom>
        </p:spPr>
      </p:pic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04B10F6B-816E-4AD8-4F47-DF3C5E3F500A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6485428"/>
            <a:ext cx="12192000" cy="0"/>
          </a:xfrm>
          <a:prstGeom prst="line">
            <a:avLst/>
          </a:prstGeom>
          <a:ln>
            <a:solidFill>
              <a:srgbClr val="EE7F01">
                <a:alpha val="90000"/>
              </a:srgb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801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E341A0-A4C5-2391-5751-63DA01157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668C358-ABDB-7FD9-BE06-63A680F0A2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75175D9-E177-1C78-57B7-485CC1D885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F4493E5-8AD0-41E4-618B-1D5251C43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5680863-EA1C-4BB7-CFD1-E81A1B1FF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3430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CA07724-6165-76C2-5A07-9043B7E500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BCCC57C-AE46-1E92-E162-04CDEEE239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D6D075C-8FF4-E706-4E30-9D5424FFFB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EA5A037-EFFA-39B2-9F4C-FAFF0A535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C28E64E-091F-88C5-138C-D850E2CAE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3921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FDEC82-A473-E0F4-25A9-533429E75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F9761A2-1CEC-9BBD-087F-16F34AD199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ECAA957-C3CC-7343-61EB-0146F70C88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8E6F83-8C62-CAA9-5843-35DF26763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421C2A-9AA0-2874-8815-D3BA362CF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1240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AEA344-7C8D-6DEC-9EDD-4CD642D08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451CB79-21E1-EDE3-8AA5-48E105B3A4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F5D2F70-460B-311C-C18F-95AD465CB2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9E1425D-AC8A-F9F9-2B11-584FF12F9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8D42097-1A19-E3A7-A589-ED5C75651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066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0CAFE9-B90C-9A8D-F9A3-A62CF1649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8180C14-C274-851D-B945-E50017547C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48775C0-5046-B5E3-CFF1-CC6A720D1F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D79967C-B0C1-53AE-7BAD-EFAAFF67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3CFBAFD-6B0C-2791-F255-1C71C79B8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353E6EF-2E72-CD20-7A7B-4C4E01B76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7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5A60B4-646C-93E9-164C-8AFE7F6AC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0CC5F14-A02F-4B8B-83D0-580B21C236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3F8A682-2853-A03E-045C-5E3430DBC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0BB546B-D113-84C2-E613-98045BA26A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C1EADF1-EA06-B78F-BC87-AEB721981B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FF58173-5560-C10E-B227-87FE99878E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A8449BF-6578-3B67-D42C-FDB77A2EA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57D800E-6FB8-3245-FA03-C5991B46B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8728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026CE6-8F67-9A72-3527-BC81D41F4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5E665D7-492B-A36D-DF97-BF66936EF1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DC26288-4F77-4E71-71D3-2D28664FA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0450E1C-3813-2A06-ACE6-1281A869D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9612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2117653-0822-9F5A-C436-9C554CBAF9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56F599F-13FB-FC37-8B60-39A0BEF6B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B1AB06F-6C1C-EDB1-1D86-6C59A3E2B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2088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1363E0-3E34-6FA0-7ACD-0AF4F111B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06592CF-72AB-79F3-275F-8A8CC7318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76C82FF-9B15-74DE-D00F-770E3B9BF5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D8E19BD-BA1C-C419-E5D8-0ACFE593B7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9EA23E6-99F9-2714-B456-FA2846F2B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4F2A217-08F2-0257-FEBB-4501E0DCE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2914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8348AF-DF58-AA5F-E317-A2638CEB5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F7869CA-ED0C-4625-E5DB-D07975F586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BEA8545-8584-0215-E095-422677DD90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6E041FC-A441-AE91-9AB5-5796FF4C5A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6FB08D9-98E4-1310-333B-B56888EAF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6D11ED2-8AB2-F7FA-97DE-C782A62A0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5042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0409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7.tmp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robolink_DCi_Reference_and_Play.MP4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E0FF1773-B52C-4839-4A5E-07D8680F3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B2DDFF77-CA69-BC34-A169-D06898B2C97B}"/>
              </a:ext>
            </a:extLst>
          </p:cNvPr>
          <p:cNvSpPr txBox="1">
            <a:spLocks/>
          </p:cNvSpPr>
          <p:nvPr/>
        </p:nvSpPr>
        <p:spPr>
          <a:xfrm>
            <a:off x="333742" y="4439595"/>
            <a:ext cx="90908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 1 – Block 6 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8FD39EFB-F67B-7D3E-C9DF-F2BE8F326C23}"/>
              </a:ext>
            </a:extLst>
          </p:cNvPr>
          <p:cNvSpPr txBox="1"/>
          <p:nvPr/>
        </p:nvSpPr>
        <p:spPr>
          <a:xfrm>
            <a:off x="333741" y="5928429"/>
            <a:ext cx="9582615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Der </a:t>
            </a:r>
            <a:r>
              <a:rPr lang="de-DE" sz="2800" dirty="0" err="1">
                <a:solidFill>
                  <a:schemeClr val="bg1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robolink-DCi</a:t>
            </a:r>
            <a:r>
              <a:rPr lang="de-DE" sz="2800" dirty="0">
                <a:solidFill>
                  <a:schemeClr val="bg1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  Roboter mit integrierter Steuerung</a:t>
            </a:r>
            <a:endParaRPr lang="de-D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95B4F5A8-0CF3-2C92-8BAE-2000E245B408}"/>
              </a:ext>
            </a:extLst>
          </p:cNvPr>
          <p:cNvSpPr/>
          <p:nvPr/>
        </p:nvSpPr>
        <p:spPr>
          <a:xfrm>
            <a:off x="11532168" y="5641181"/>
            <a:ext cx="466725" cy="466725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DA5C064A-3B04-0A86-BCA6-DC8309F7AABD}"/>
              </a:ext>
            </a:extLst>
          </p:cNvPr>
          <p:cNvSpPr/>
          <p:nvPr/>
        </p:nvSpPr>
        <p:spPr>
          <a:xfrm>
            <a:off x="11532168" y="6207918"/>
            <a:ext cx="466725" cy="4667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6FBA6439-6E87-6EA7-3EA5-94A4F4D8C25D}"/>
              </a:ext>
            </a:extLst>
          </p:cNvPr>
          <p:cNvSpPr/>
          <p:nvPr/>
        </p:nvSpPr>
        <p:spPr>
          <a:xfrm>
            <a:off x="11532168" y="5064919"/>
            <a:ext cx="466725" cy="4667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3146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9">
            <a:extLst>
              <a:ext uri="{FF2B5EF4-FFF2-40B4-BE49-F238E27FC236}">
                <a16:creationId xmlns:a16="http://schemas.microsoft.com/office/drawing/2014/main" id="{8CEAFF1D-A84D-76A7-9170-DF56BFFAA1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38" y="2347130"/>
            <a:ext cx="5811870" cy="3926670"/>
          </a:xfrm>
          <a:prstGeom prst="rect">
            <a:avLst/>
          </a:prstGeom>
          <a:ln>
            <a:solidFill>
              <a:srgbClr val="FFC000"/>
            </a:solidFill>
          </a:ln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4DD381C-E359-304D-A87C-36808ABF45B7}"/>
              </a:ext>
            </a:extLst>
          </p:cNvPr>
          <p:cNvSpPr txBox="1"/>
          <p:nvPr/>
        </p:nvSpPr>
        <p:spPr>
          <a:xfrm>
            <a:off x="6969751" y="2347130"/>
            <a:ext cx="4979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Programme können ohne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Referenzierung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nicht ausgeführt werden (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play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)…. </a:t>
            </a: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679C9B4-711E-A590-AFCA-2BF0D167619E}"/>
              </a:ext>
            </a:extLst>
          </p:cNvPr>
          <p:cNvSpPr txBox="1">
            <a:spLocks/>
          </p:cNvSpPr>
          <p:nvPr/>
        </p:nvSpPr>
        <p:spPr>
          <a:xfrm>
            <a:off x="845862" y="328765"/>
            <a:ext cx="12732732" cy="348824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Start des </a:t>
            </a:r>
            <a:r>
              <a:rPr lang="de-DE" dirty="0" err="1"/>
              <a:t>robolink</a:t>
            </a:r>
            <a:r>
              <a:rPr lang="de-DE" dirty="0"/>
              <a:t> </a:t>
            </a:r>
            <a:r>
              <a:rPr lang="de-DE" dirty="0" err="1"/>
              <a:t>DCi</a:t>
            </a:r>
            <a:r>
              <a:rPr lang="de-DE" dirty="0"/>
              <a:t> – </a:t>
            </a:r>
            <a:br>
              <a:rPr lang="de-DE" dirty="0"/>
            </a:br>
            <a:r>
              <a:rPr lang="de-DE" dirty="0"/>
              <a:t>Die </a:t>
            </a:r>
            <a:r>
              <a:rPr lang="de-DE" dirty="0" err="1"/>
              <a:t>Referenzierung</a:t>
            </a:r>
            <a:r>
              <a:rPr lang="de-DE" dirty="0"/>
              <a:t> fehlt</a:t>
            </a:r>
            <a:br>
              <a:rPr lang="de-DE" dirty="0"/>
            </a:br>
            <a:br>
              <a:rPr lang="de-DE" dirty="0"/>
            </a:br>
            <a:endParaRPr lang="en-US" sz="3600" b="1" dirty="0"/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429BEEAB-F1E1-4138-6236-450DA819E823}"/>
              </a:ext>
            </a:extLst>
          </p:cNvPr>
          <p:cNvSpPr/>
          <p:nvPr/>
        </p:nvSpPr>
        <p:spPr>
          <a:xfrm>
            <a:off x="1110322" y="2447618"/>
            <a:ext cx="3337854" cy="513070"/>
          </a:xfrm>
          <a:prstGeom prst="rect">
            <a:avLst/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B0D7D652-3C30-664D-8024-CCDB96A2F9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9" t="-1470" b="-1"/>
          <a:stretch/>
        </p:blipFill>
        <p:spPr>
          <a:xfrm rot="5400000">
            <a:off x="2397147" y="1940499"/>
            <a:ext cx="878502" cy="371345"/>
          </a:xfrm>
          <a:prstGeom prst="rect">
            <a:avLst/>
          </a:prstGeom>
        </p:spPr>
      </p:pic>
      <p:sp>
        <p:nvSpPr>
          <p:cNvPr id="6" name="Rectangle 15">
            <a:extLst>
              <a:ext uri="{FF2B5EF4-FFF2-40B4-BE49-F238E27FC236}">
                <a16:creationId xmlns:a16="http://schemas.microsoft.com/office/drawing/2014/main" id="{7C4B0020-398D-565F-6D33-A2A2DC5E3828}"/>
              </a:ext>
            </a:extLst>
          </p:cNvPr>
          <p:cNvSpPr/>
          <p:nvPr/>
        </p:nvSpPr>
        <p:spPr>
          <a:xfrm>
            <a:off x="5615647" y="2422218"/>
            <a:ext cx="1076631" cy="513070"/>
          </a:xfrm>
          <a:prstGeom prst="rect">
            <a:avLst/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1543AF0-7E93-F86C-FF22-6DD2B79926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5546" r="2399" b="66674"/>
          <a:stretch/>
        </p:blipFill>
        <p:spPr>
          <a:xfrm>
            <a:off x="1055688" y="3024194"/>
            <a:ext cx="5703920" cy="70202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99E15390-BB24-D0D9-3FC2-852727B25B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9" t="-1470" b="-1"/>
          <a:stretch/>
        </p:blipFill>
        <p:spPr>
          <a:xfrm rot="10800000">
            <a:off x="6750066" y="3287406"/>
            <a:ext cx="878502" cy="37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0130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>
            <a:extLst>
              <a:ext uri="{FF2B5EF4-FFF2-40B4-BE49-F238E27FC236}">
                <a16:creationId xmlns:a16="http://schemas.microsoft.com/office/drawing/2014/main" id="{62DA0A36-794C-324E-2579-FE6AE90921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38" y="2347130"/>
            <a:ext cx="5811870" cy="3926670"/>
          </a:xfrm>
          <a:prstGeom prst="rect">
            <a:avLst/>
          </a:prstGeom>
          <a:ln>
            <a:solidFill>
              <a:srgbClr val="FFC000"/>
            </a:solidFill>
          </a:ln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4DD381C-E359-304D-A87C-36808ABF45B7}"/>
              </a:ext>
            </a:extLst>
          </p:cNvPr>
          <p:cNvSpPr txBox="1"/>
          <p:nvPr/>
        </p:nvSpPr>
        <p:spPr>
          <a:xfrm>
            <a:off x="6969751" y="2347130"/>
            <a:ext cx="4979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Manuelle Bewegung (</a:t>
            </a:r>
            <a:r>
              <a:rPr lang="de-DE" sz="1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jog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679C9B4-711E-A590-AFCA-2BF0D167619E}"/>
              </a:ext>
            </a:extLst>
          </p:cNvPr>
          <p:cNvSpPr txBox="1">
            <a:spLocks/>
          </p:cNvSpPr>
          <p:nvPr/>
        </p:nvSpPr>
        <p:spPr>
          <a:xfrm>
            <a:off x="845862" y="328765"/>
            <a:ext cx="12732732" cy="348824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/>
              <a:t>Start des </a:t>
            </a:r>
            <a:r>
              <a:rPr lang="en-GB" dirty="0" err="1"/>
              <a:t>robolink</a:t>
            </a:r>
            <a:r>
              <a:rPr lang="en-GB" dirty="0"/>
              <a:t> DCi </a:t>
            </a:r>
            <a:r>
              <a:rPr lang="de-DE" dirty="0"/>
              <a:t>–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/>
              <a:t>Jog (Joystick) </a:t>
            </a:r>
            <a:r>
              <a:rPr lang="en-GB" dirty="0" err="1"/>
              <a:t>Manuelle</a:t>
            </a:r>
            <a:r>
              <a:rPr lang="en-GB" dirty="0"/>
              <a:t> </a:t>
            </a:r>
            <a:r>
              <a:rPr lang="en-GB" dirty="0" err="1"/>
              <a:t>Bewegung</a:t>
            </a:r>
            <a:endParaRPr lang="en-US" sz="3600" b="1" dirty="0"/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429BEEAB-F1E1-4138-6236-450DA819E823}"/>
              </a:ext>
            </a:extLst>
          </p:cNvPr>
          <p:cNvSpPr/>
          <p:nvPr/>
        </p:nvSpPr>
        <p:spPr>
          <a:xfrm>
            <a:off x="1110322" y="2420984"/>
            <a:ext cx="1162361" cy="513070"/>
          </a:xfrm>
          <a:prstGeom prst="rect">
            <a:avLst/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Rectangle 15">
            <a:extLst>
              <a:ext uri="{FF2B5EF4-FFF2-40B4-BE49-F238E27FC236}">
                <a16:creationId xmlns:a16="http://schemas.microsoft.com/office/drawing/2014/main" id="{7C4B0020-398D-565F-6D33-A2A2DC5E3828}"/>
              </a:ext>
            </a:extLst>
          </p:cNvPr>
          <p:cNvSpPr/>
          <p:nvPr/>
        </p:nvSpPr>
        <p:spPr>
          <a:xfrm>
            <a:off x="3355759" y="2422218"/>
            <a:ext cx="3336519" cy="513070"/>
          </a:xfrm>
          <a:prstGeom prst="rect">
            <a:avLst/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8883835-7DDF-D02E-BE82-2B0B1D2F8E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9" t="-1470" b="-1"/>
          <a:stretch/>
        </p:blipFill>
        <p:spPr>
          <a:xfrm rot="5400000">
            <a:off x="5667534" y="1940500"/>
            <a:ext cx="878502" cy="37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432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>
            <a:extLst>
              <a:ext uri="{FF2B5EF4-FFF2-40B4-BE49-F238E27FC236}">
                <a16:creationId xmlns:a16="http://schemas.microsoft.com/office/drawing/2014/main" id="{2AB47A97-56B4-8775-E287-32DA25E403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38" y="2349499"/>
            <a:ext cx="5817046" cy="3930167"/>
          </a:xfrm>
          <a:prstGeom prst="rect">
            <a:avLst/>
          </a:prstGeom>
          <a:ln>
            <a:solidFill>
              <a:srgbClr val="FFC000"/>
            </a:solidFill>
          </a:ln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4DD381C-E359-304D-A87C-36808ABF45B7}"/>
              </a:ext>
            </a:extLst>
          </p:cNvPr>
          <p:cNvSpPr txBox="1"/>
          <p:nvPr/>
        </p:nvSpPr>
        <p:spPr>
          <a:xfrm>
            <a:off x="6969751" y="2347130"/>
            <a:ext cx="49797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EF7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 korrekten Achspositionen </a:t>
            </a:r>
            <a:br>
              <a:rPr lang="de-DE" sz="1600" dirty="0">
                <a:solidFill>
                  <a:srgbClr val="EF7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solidFill>
                  <a:srgbClr val="EF7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müssen der Software bekannt sein</a:t>
            </a:r>
            <a:br>
              <a:rPr lang="de-DE" sz="1600" dirty="0">
                <a:solidFill>
                  <a:srgbClr val="EF7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1600" dirty="0">
              <a:solidFill>
                <a:srgbClr val="EF7E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Das Suchen und Finden dieser definierten Achspositionen nennt sich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Referenzierung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b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Jede Achse besitzt dazu einen Sensor </a:t>
            </a:r>
            <a:b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Ini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-Schalter) an einer bekannten Position.</a:t>
            </a: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679C9B4-711E-A590-AFCA-2BF0D167619E}"/>
              </a:ext>
            </a:extLst>
          </p:cNvPr>
          <p:cNvSpPr txBox="1">
            <a:spLocks/>
          </p:cNvSpPr>
          <p:nvPr/>
        </p:nvSpPr>
        <p:spPr>
          <a:xfrm>
            <a:off x="845862" y="328765"/>
            <a:ext cx="12732732" cy="348824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/>
              <a:t>Start des </a:t>
            </a:r>
            <a:r>
              <a:rPr lang="en-GB" dirty="0" err="1"/>
              <a:t>robolink</a:t>
            </a:r>
            <a:r>
              <a:rPr lang="en-GB" dirty="0"/>
              <a:t> DCi </a:t>
            </a:r>
            <a:r>
              <a:rPr lang="de-DE" dirty="0"/>
              <a:t>–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Referenzierung</a:t>
            </a:r>
            <a:endParaRPr lang="en-US" sz="3600" b="1" dirty="0"/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429BEEAB-F1E1-4138-6236-450DA819E823}"/>
              </a:ext>
            </a:extLst>
          </p:cNvPr>
          <p:cNvSpPr/>
          <p:nvPr/>
        </p:nvSpPr>
        <p:spPr>
          <a:xfrm>
            <a:off x="1110322" y="2420983"/>
            <a:ext cx="3319635" cy="615179"/>
          </a:xfrm>
          <a:prstGeom prst="rect">
            <a:avLst/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AA9F6EF-1C56-211F-4247-F18D47CC59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9" t="-1470" b="-1"/>
          <a:stretch/>
        </p:blipFill>
        <p:spPr>
          <a:xfrm rot="5400000">
            <a:off x="4541101" y="1940502"/>
            <a:ext cx="878502" cy="37134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E293469B-619D-B498-16A8-8DFF913491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9" t="-1470" b="-1"/>
          <a:stretch/>
        </p:blipFill>
        <p:spPr>
          <a:xfrm rot="10800000">
            <a:off x="6809172" y="5029932"/>
            <a:ext cx="878502" cy="371345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117EF40D-9A98-0D58-62AD-2CC408B905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9" t="-1470" b="-1"/>
          <a:stretch/>
        </p:blipFill>
        <p:spPr>
          <a:xfrm>
            <a:off x="616437" y="5401278"/>
            <a:ext cx="878502" cy="37134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81BA132F-2782-5A05-C108-B6AC4B7BB8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9" t="-1470" b="-1"/>
          <a:stretch/>
        </p:blipFill>
        <p:spPr>
          <a:xfrm>
            <a:off x="616437" y="4202793"/>
            <a:ext cx="878502" cy="37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6724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7BA92D5-5580-DFEC-1977-50B7F88953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38" y="2346950"/>
            <a:ext cx="5812137" cy="392685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4DD381C-E359-304D-A87C-36808ABF45B7}"/>
              </a:ext>
            </a:extLst>
          </p:cNvPr>
          <p:cNvSpPr txBox="1"/>
          <p:nvPr/>
        </p:nvSpPr>
        <p:spPr>
          <a:xfrm>
            <a:off x="6969751" y="2347130"/>
            <a:ext cx="4979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Nach der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Referenzierung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können Programme ausgeführt werden.</a:t>
            </a: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679C9B4-711E-A590-AFCA-2BF0D167619E}"/>
              </a:ext>
            </a:extLst>
          </p:cNvPr>
          <p:cNvSpPr txBox="1">
            <a:spLocks/>
          </p:cNvSpPr>
          <p:nvPr/>
        </p:nvSpPr>
        <p:spPr>
          <a:xfrm>
            <a:off x="845862" y="696792"/>
            <a:ext cx="12732732" cy="348824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/>
              <a:t>Start des </a:t>
            </a:r>
            <a:r>
              <a:rPr lang="en-GB" dirty="0" err="1"/>
              <a:t>robolink</a:t>
            </a:r>
            <a:r>
              <a:rPr lang="en-GB" dirty="0"/>
              <a:t> DCi</a:t>
            </a:r>
            <a:endParaRPr lang="en-US" sz="3600" b="1" dirty="0"/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429BEEAB-F1E1-4138-6236-450DA819E823}"/>
              </a:ext>
            </a:extLst>
          </p:cNvPr>
          <p:cNvSpPr/>
          <p:nvPr/>
        </p:nvSpPr>
        <p:spPr>
          <a:xfrm>
            <a:off x="1110322" y="2420983"/>
            <a:ext cx="3319635" cy="615179"/>
          </a:xfrm>
          <a:prstGeom prst="rect">
            <a:avLst/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293469B-619D-B498-16A8-8DFF913491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14" t="-1471" b="-1"/>
          <a:stretch/>
        </p:blipFill>
        <p:spPr>
          <a:xfrm rot="16200000">
            <a:off x="2447709" y="6425582"/>
            <a:ext cx="493494" cy="371345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117EF40D-9A98-0D58-62AD-2CC408B905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9" t="-1470" b="-1"/>
          <a:stretch/>
        </p:blipFill>
        <p:spPr>
          <a:xfrm rot="10800000">
            <a:off x="6629060" y="5304777"/>
            <a:ext cx="878502" cy="37134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81BA132F-2782-5A05-C108-B6AC4B7BB8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9" t="-1470" b="-1"/>
          <a:stretch/>
        </p:blipFill>
        <p:spPr>
          <a:xfrm rot="10800000">
            <a:off x="6629060" y="4335754"/>
            <a:ext cx="878502" cy="371345"/>
          </a:xfrm>
          <a:prstGeom prst="rect">
            <a:avLst/>
          </a:prstGeom>
        </p:spPr>
      </p:pic>
      <p:sp>
        <p:nvSpPr>
          <p:cNvPr id="6" name="Rectangle 15">
            <a:extLst>
              <a:ext uri="{FF2B5EF4-FFF2-40B4-BE49-F238E27FC236}">
                <a16:creationId xmlns:a16="http://schemas.microsoft.com/office/drawing/2014/main" id="{98633326-C55D-EEE3-FEAA-B983E3AD161E}"/>
              </a:ext>
            </a:extLst>
          </p:cNvPr>
          <p:cNvSpPr/>
          <p:nvPr/>
        </p:nvSpPr>
        <p:spPr>
          <a:xfrm>
            <a:off x="5442626" y="2420983"/>
            <a:ext cx="1197872" cy="615179"/>
          </a:xfrm>
          <a:prstGeom prst="rect">
            <a:avLst/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B8E39F2C-957E-6BCF-EDB3-27E1394651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14" t="-1471" b="-1"/>
          <a:stretch/>
        </p:blipFill>
        <p:spPr>
          <a:xfrm rot="16200000">
            <a:off x="1216604" y="6425582"/>
            <a:ext cx="493494" cy="37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2565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8">
            <a:extLst>
              <a:ext uri="{FF2B5EF4-FFF2-40B4-BE49-F238E27FC236}">
                <a16:creationId xmlns:a16="http://schemas.microsoft.com/office/drawing/2014/main" id="{D7A92EFA-8135-EDF7-AC2C-669DB1A0A0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68" t="12306" r="5893" b="24353"/>
          <a:stretch/>
        </p:blipFill>
        <p:spPr bwMode="auto">
          <a:xfrm>
            <a:off x="7653166" y="1987364"/>
            <a:ext cx="3929233" cy="4286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B679C9B4-711E-A590-AFCA-2BF0D167619E}"/>
              </a:ext>
            </a:extLst>
          </p:cNvPr>
          <p:cNvSpPr txBox="1">
            <a:spLocks/>
          </p:cNvSpPr>
          <p:nvPr/>
        </p:nvSpPr>
        <p:spPr>
          <a:xfrm>
            <a:off x="845862" y="323710"/>
            <a:ext cx="12732732" cy="348824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/>
              <a:t>Start des </a:t>
            </a:r>
            <a:r>
              <a:rPr lang="en-GB" dirty="0" err="1"/>
              <a:t>robolink</a:t>
            </a:r>
            <a:r>
              <a:rPr lang="en-GB" dirty="0"/>
              <a:t> DCi – </a:t>
            </a:r>
            <a:br>
              <a:rPr lang="en-GB" dirty="0"/>
            </a:br>
            <a:r>
              <a:rPr lang="en-GB" dirty="0" err="1"/>
              <a:t>Anzeige</a:t>
            </a:r>
            <a:r>
              <a:rPr lang="en-GB" dirty="0"/>
              <a:t> der Status-</a:t>
            </a:r>
            <a:r>
              <a:rPr lang="en-GB" dirty="0" err="1"/>
              <a:t>Informationen</a:t>
            </a:r>
            <a:endParaRPr lang="en-US" sz="3600" b="1" dirty="0"/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429BEEAB-F1E1-4138-6236-450DA819E823}"/>
              </a:ext>
            </a:extLst>
          </p:cNvPr>
          <p:cNvSpPr/>
          <p:nvPr/>
        </p:nvSpPr>
        <p:spPr>
          <a:xfrm>
            <a:off x="1110322" y="2420983"/>
            <a:ext cx="3319635" cy="615179"/>
          </a:xfrm>
          <a:prstGeom prst="rect">
            <a:avLst/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1BA132F-2782-5A05-C108-B6AC4B7BB8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9" t="-1470" b="-1"/>
          <a:stretch/>
        </p:blipFill>
        <p:spPr>
          <a:xfrm rot="5400000">
            <a:off x="9858035" y="5043746"/>
            <a:ext cx="878502" cy="371345"/>
          </a:xfrm>
          <a:prstGeom prst="rect">
            <a:avLst/>
          </a:prstGeom>
        </p:spPr>
      </p:pic>
      <p:sp>
        <p:nvSpPr>
          <p:cNvPr id="6" name="Rectangle 15">
            <a:extLst>
              <a:ext uri="{FF2B5EF4-FFF2-40B4-BE49-F238E27FC236}">
                <a16:creationId xmlns:a16="http://schemas.microsoft.com/office/drawing/2014/main" id="{98633326-C55D-EEE3-FEAA-B983E3AD161E}"/>
              </a:ext>
            </a:extLst>
          </p:cNvPr>
          <p:cNvSpPr/>
          <p:nvPr/>
        </p:nvSpPr>
        <p:spPr>
          <a:xfrm>
            <a:off x="5442626" y="2420983"/>
            <a:ext cx="1197872" cy="615179"/>
          </a:xfrm>
          <a:prstGeom prst="rect">
            <a:avLst/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A4A1E1F6-F501-6B6C-8D35-AB37CD736C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185" y="2349500"/>
            <a:ext cx="5803449" cy="3924300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6720648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A3CA88C-D2DB-E403-3943-99687F1213D4}"/>
              </a:ext>
            </a:extLst>
          </p:cNvPr>
          <p:cNvSpPr txBox="1">
            <a:spLocks/>
          </p:cNvSpPr>
          <p:nvPr/>
        </p:nvSpPr>
        <p:spPr>
          <a:xfrm>
            <a:off x="868837" y="677430"/>
            <a:ext cx="10580213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 err="1"/>
              <a:t>Kommunikation</a:t>
            </a:r>
            <a:r>
              <a:rPr lang="en-GB" dirty="0"/>
              <a:t> </a:t>
            </a:r>
            <a:r>
              <a:rPr lang="en-GB" dirty="0" err="1"/>
              <a:t>zwischen</a:t>
            </a:r>
            <a:r>
              <a:rPr lang="en-GB" dirty="0"/>
              <a:t> </a:t>
            </a:r>
            <a:r>
              <a:rPr lang="en-GB" dirty="0" err="1"/>
              <a:t>Roboter</a:t>
            </a:r>
            <a:r>
              <a:rPr lang="en-GB" dirty="0"/>
              <a:t> und PC</a:t>
            </a:r>
            <a:endParaRPr lang="en-US" sz="3600" b="1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87FC737-5492-B7F1-4B79-C1A835F2A1C0}"/>
              </a:ext>
            </a:extLst>
          </p:cNvPr>
          <p:cNvSpPr txBox="1"/>
          <p:nvPr/>
        </p:nvSpPr>
        <p:spPr>
          <a:xfrm>
            <a:off x="850608" y="5537751"/>
            <a:ext cx="1134139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Die Integrierte Steuerung steuert den Roboterarm. </a:t>
            </a: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Um ihn über die 3D-Schnittstelle von igus Robot Control zu programmieren,</a:t>
            </a:r>
            <a:b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muss der PC per Ethernet verbunden werden.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ED8D368-717B-A856-8880-E935E01F1AE2}"/>
              </a:ext>
            </a:extLst>
          </p:cNvPr>
          <p:cNvSpPr txBox="1"/>
          <p:nvPr/>
        </p:nvSpPr>
        <p:spPr>
          <a:xfrm>
            <a:off x="868837" y="4591678"/>
            <a:ext cx="59046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192.168.3.11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4A5FFBE0-FBE9-EE45-1958-A42686E89218}"/>
              </a:ext>
            </a:extLst>
          </p:cNvPr>
          <p:cNvSpPr txBox="1"/>
          <p:nvPr/>
        </p:nvSpPr>
        <p:spPr>
          <a:xfrm>
            <a:off x="4834592" y="4650261"/>
            <a:ext cx="59046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192.168.3.1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11">
            <a:extLst>
              <a:ext uri="{FF2B5EF4-FFF2-40B4-BE49-F238E27FC236}">
                <a16:creationId xmlns:a16="http://schemas.microsoft.com/office/drawing/2014/main" id="{0930DDA4-6E4A-8B1F-AC93-97118CC9CD1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259" y="2347592"/>
            <a:ext cx="3789657" cy="2302669"/>
          </a:xfrm>
          <a:prstGeom prst="rect">
            <a:avLst/>
          </a:prstGeom>
          <a:ln>
            <a:solidFill>
              <a:srgbClr val="EF7E00"/>
            </a:solidFill>
          </a:ln>
        </p:spPr>
      </p:pic>
      <p:pic>
        <p:nvPicPr>
          <p:cNvPr id="10" name="Inhaltsplatzhalter 17" descr="Ein Bild, das Text, drinnen enthält.&#10;&#10;Automatisch generierte Beschreibung">
            <a:extLst>
              <a:ext uri="{FF2B5EF4-FFF2-40B4-BE49-F238E27FC236}">
                <a16:creationId xmlns:a16="http://schemas.microsoft.com/office/drawing/2014/main" id="{E217181E-CCBC-55BB-432D-09C39D796E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1708" y="2347593"/>
            <a:ext cx="2639316" cy="2302669"/>
          </a:xfrm>
          <a:prstGeom prst="rect">
            <a:avLst/>
          </a:prstGeom>
          <a:ln>
            <a:solidFill>
              <a:srgbClr val="EF7E00"/>
            </a:solidFill>
          </a:ln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493EA87E-5E17-FFC7-6436-CC1E8D0D0F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2816" y="2347592"/>
            <a:ext cx="3637840" cy="230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2360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feld 17">
            <a:extLst>
              <a:ext uri="{FF2B5EF4-FFF2-40B4-BE49-F238E27FC236}">
                <a16:creationId xmlns:a16="http://schemas.microsoft.com/office/drawing/2014/main" id="{748E4918-27F4-CC32-79F1-6FDCE373D3FE}"/>
              </a:ext>
            </a:extLst>
          </p:cNvPr>
          <p:cNvSpPr txBox="1"/>
          <p:nvPr/>
        </p:nvSpPr>
        <p:spPr>
          <a:xfrm>
            <a:off x="6110225" y="5408827"/>
            <a:ext cx="10695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„</a:t>
            </a:r>
            <a:r>
              <a:rPr lang="de-DE" sz="14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download</a:t>
            </a: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“</a:t>
            </a:r>
          </a:p>
        </p:txBody>
      </p:sp>
      <p:pic>
        <p:nvPicPr>
          <p:cNvPr id="28" name="Grafik 27">
            <a:extLst>
              <a:ext uri="{FF2B5EF4-FFF2-40B4-BE49-F238E27FC236}">
                <a16:creationId xmlns:a16="http://schemas.microsoft.com/office/drawing/2014/main" id="{A6DEF1D4-FDCF-EDF3-B7FF-3588377C9D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6259353" y="3628419"/>
            <a:ext cx="731497" cy="1490525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B2878D1C-148F-D3B3-5C7C-25A37E6902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4001928" y="3628420"/>
            <a:ext cx="731497" cy="1490525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DE1A6643-E7C5-952B-EA80-2C188F789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6259354" y="5110985"/>
            <a:ext cx="731497" cy="1490525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29057B83-4A62-C130-8AD1-45C9F7FF48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4001929" y="5110985"/>
            <a:ext cx="731497" cy="149052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DD00654-F6C7-F8E6-64A0-CF50B9CA4746}"/>
              </a:ext>
            </a:extLst>
          </p:cNvPr>
          <p:cNvSpPr txBox="1">
            <a:spLocks/>
          </p:cNvSpPr>
          <p:nvPr/>
        </p:nvSpPr>
        <p:spPr>
          <a:xfrm>
            <a:off x="850787" y="677430"/>
            <a:ext cx="8018611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 err="1"/>
              <a:t>Arbeitsablauf</a:t>
            </a:r>
            <a:r>
              <a:rPr lang="en-GB" dirty="0"/>
              <a:t> der </a:t>
            </a:r>
            <a:r>
              <a:rPr lang="en-GB" dirty="0" err="1"/>
              <a:t>Programmierung</a:t>
            </a:r>
            <a:endParaRPr lang="en-US" sz="3600" b="1" dirty="0"/>
          </a:p>
        </p:txBody>
      </p:sp>
      <p:pic>
        <p:nvPicPr>
          <p:cNvPr id="2" name="Content Placeholder 8">
            <a:extLst>
              <a:ext uri="{FF2B5EF4-FFF2-40B4-BE49-F238E27FC236}">
                <a16:creationId xmlns:a16="http://schemas.microsoft.com/office/drawing/2014/main" id="{41840201-17F2-9E97-09F1-37CF531E59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68" t="12306" r="5893" b="24353"/>
          <a:stretch/>
        </p:blipFill>
        <p:spPr bwMode="auto">
          <a:xfrm>
            <a:off x="8934710" y="3784812"/>
            <a:ext cx="2309552" cy="2519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feld 7">
            <a:extLst>
              <a:ext uri="{FF2B5EF4-FFF2-40B4-BE49-F238E27FC236}">
                <a16:creationId xmlns:a16="http://schemas.microsoft.com/office/drawing/2014/main" id="{B97FFF93-9369-448C-FA48-33038DDFBB1B}"/>
              </a:ext>
            </a:extLst>
          </p:cNvPr>
          <p:cNvSpPr txBox="1"/>
          <p:nvPr/>
        </p:nvSpPr>
        <p:spPr>
          <a:xfrm>
            <a:off x="947738" y="4872015"/>
            <a:ext cx="2903359" cy="369332"/>
          </a:xfrm>
          <a:prstGeom prst="rect">
            <a:avLst/>
          </a:prstGeom>
          <a:solidFill>
            <a:srgbClr val="EF7E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Erstellen des Programmes</a:t>
            </a:r>
          </a:p>
        </p:txBody>
      </p:sp>
      <p:sp>
        <p:nvSpPr>
          <p:cNvPr id="11" name="Textfeld 8">
            <a:extLst>
              <a:ext uri="{FF2B5EF4-FFF2-40B4-BE49-F238E27FC236}">
                <a16:creationId xmlns:a16="http://schemas.microsoft.com/office/drawing/2014/main" id="{1DF3FF98-726E-5A8B-EAB4-82E6C4DA1491}"/>
              </a:ext>
            </a:extLst>
          </p:cNvPr>
          <p:cNvSpPr txBox="1"/>
          <p:nvPr/>
        </p:nvSpPr>
        <p:spPr>
          <a:xfrm>
            <a:off x="4873604" y="4872015"/>
            <a:ext cx="1261884" cy="369332"/>
          </a:xfrm>
          <a:prstGeom prst="rect">
            <a:avLst/>
          </a:prstGeom>
          <a:solidFill>
            <a:srgbClr val="EF7E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Simulation</a:t>
            </a:r>
          </a:p>
        </p:txBody>
      </p:sp>
      <p:sp>
        <p:nvSpPr>
          <p:cNvPr id="12" name="Textfeld 9">
            <a:extLst>
              <a:ext uri="{FF2B5EF4-FFF2-40B4-BE49-F238E27FC236}">
                <a16:creationId xmlns:a16="http://schemas.microsoft.com/office/drawing/2014/main" id="{2DCFCBEE-42D4-99C1-6E81-0F95C4F5FA66}"/>
              </a:ext>
            </a:extLst>
          </p:cNvPr>
          <p:cNvSpPr txBox="1"/>
          <p:nvPr/>
        </p:nvSpPr>
        <p:spPr>
          <a:xfrm>
            <a:off x="7154484" y="4856001"/>
            <a:ext cx="1364476" cy="369332"/>
          </a:xfrm>
          <a:prstGeom prst="rect">
            <a:avLst/>
          </a:prstGeom>
          <a:solidFill>
            <a:srgbClr val="EF7E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Ausführung</a:t>
            </a:r>
          </a:p>
        </p:txBody>
      </p:sp>
      <p:sp>
        <p:nvSpPr>
          <p:cNvPr id="17" name="Textfeld 15">
            <a:extLst>
              <a:ext uri="{FF2B5EF4-FFF2-40B4-BE49-F238E27FC236}">
                <a16:creationId xmlns:a16="http://schemas.microsoft.com/office/drawing/2014/main" id="{BEB35872-E011-631A-814F-900E4001AAE4}"/>
              </a:ext>
            </a:extLst>
          </p:cNvPr>
          <p:cNvSpPr txBox="1"/>
          <p:nvPr/>
        </p:nvSpPr>
        <p:spPr>
          <a:xfrm>
            <a:off x="3851097" y="4392711"/>
            <a:ext cx="10189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„save“</a:t>
            </a:r>
          </a:p>
        </p:txBody>
      </p:sp>
      <p:sp>
        <p:nvSpPr>
          <p:cNvPr id="18" name="Textfeld 16">
            <a:extLst>
              <a:ext uri="{FF2B5EF4-FFF2-40B4-BE49-F238E27FC236}">
                <a16:creationId xmlns:a16="http://schemas.microsoft.com/office/drawing/2014/main" id="{1B22F98B-8A0E-85AC-AE64-4BDFA785D3F8}"/>
              </a:ext>
            </a:extLst>
          </p:cNvPr>
          <p:cNvSpPr txBox="1"/>
          <p:nvPr/>
        </p:nvSpPr>
        <p:spPr>
          <a:xfrm>
            <a:off x="6135489" y="4386554"/>
            <a:ext cx="10189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„</a:t>
            </a:r>
            <a:r>
              <a:rPr lang="de-DE" sz="14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upload</a:t>
            </a: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20" name="Textfeld 18">
            <a:extLst>
              <a:ext uri="{FF2B5EF4-FFF2-40B4-BE49-F238E27FC236}">
                <a16:creationId xmlns:a16="http://schemas.microsoft.com/office/drawing/2014/main" id="{E351DA7E-98A5-A82C-7688-5D2969319472}"/>
              </a:ext>
            </a:extLst>
          </p:cNvPr>
          <p:cNvSpPr txBox="1"/>
          <p:nvPr/>
        </p:nvSpPr>
        <p:spPr>
          <a:xfrm>
            <a:off x="3731255" y="5430193"/>
            <a:ext cx="12586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„Open Editor“</a:t>
            </a:r>
          </a:p>
          <a:p>
            <a:pPr algn="ctr"/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„</a:t>
            </a:r>
            <a:r>
              <a:rPr lang="de-DE" sz="14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load</a:t>
            </a: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“</a:t>
            </a:r>
          </a:p>
        </p:txBody>
      </p:sp>
      <p:pic>
        <p:nvPicPr>
          <p:cNvPr id="21" name="Grafik 20" descr="Ein Bild, das Text, Haushaltsgerät, Screenshot enthält.&#10;&#10;Automatisch generierte Beschreibung">
            <a:extLst>
              <a:ext uri="{FF2B5EF4-FFF2-40B4-BE49-F238E27FC236}">
                <a16:creationId xmlns:a16="http://schemas.microsoft.com/office/drawing/2014/main" id="{66B257B1-8D11-CB1A-0BC3-F48A072B3D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671" y="1577081"/>
            <a:ext cx="3802647" cy="2104058"/>
          </a:xfrm>
          <a:prstGeom prst="rect">
            <a:avLst/>
          </a:prstGeom>
        </p:spPr>
      </p:pic>
      <p:pic>
        <p:nvPicPr>
          <p:cNvPr id="22" name="Grafik 21" descr="Ein Bild, das Text enthält.&#10;&#10;Automatisch generierte Beschreibung">
            <a:extLst>
              <a:ext uri="{FF2B5EF4-FFF2-40B4-BE49-F238E27FC236}">
                <a16:creationId xmlns:a16="http://schemas.microsoft.com/office/drawing/2014/main" id="{55D73619-93C6-BC67-93C1-8B23E65680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258" y="1579899"/>
            <a:ext cx="6936848" cy="210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8068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58E76762-56C0-0D90-E839-92DC08C4E35E}"/>
              </a:ext>
            </a:extLst>
          </p:cNvPr>
          <p:cNvCxnSpPr>
            <a:cxnSpLocks/>
          </p:cNvCxnSpPr>
          <p:nvPr/>
        </p:nvCxnSpPr>
        <p:spPr>
          <a:xfrm>
            <a:off x="3192906" y="2815605"/>
            <a:ext cx="0" cy="1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B48FAED9-CB62-44BE-F948-DD9D3D21912A}"/>
              </a:ext>
            </a:extLst>
          </p:cNvPr>
          <p:cNvSpPr txBox="1">
            <a:spLocks/>
          </p:cNvSpPr>
          <p:nvPr/>
        </p:nvSpPr>
        <p:spPr>
          <a:xfrm>
            <a:off x="856669" y="677430"/>
            <a:ext cx="10662850" cy="123940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Upload</a:t>
            </a:r>
            <a:endParaRPr lang="en-US" sz="3600" b="1" dirty="0"/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2E1F7B67-FB64-30CB-518E-3B43C400716C}"/>
              </a:ext>
            </a:extLst>
          </p:cNvPr>
          <p:cNvCxnSpPr>
            <a:cxnSpLocks/>
          </p:cNvCxnSpPr>
          <p:nvPr/>
        </p:nvCxnSpPr>
        <p:spPr>
          <a:xfrm>
            <a:off x="7297362" y="2815605"/>
            <a:ext cx="0" cy="1"/>
          </a:xfrm>
          <a:prstGeom prst="straightConnector1">
            <a:avLst/>
          </a:prstGeom>
          <a:ln w="5715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Grafik 1">
            <a:extLst>
              <a:ext uri="{FF2B5EF4-FFF2-40B4-BE49-F238E27FC236}">
                <a16:creationId xmlns:a16="http://schemas.microsoft.com/office/drawing/2014/main" id="{6C02C359-1A78-8A44-3D48-6C9D2BEBD5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015" y="1901337"/>
            <a:ext cx="8030081" cy="4040542"/>
          </a:xfrm>
          <a:prstGeom prst="rect">
            <a:avLst/>
          </a:prstGeom>
          <a:ln>
            <a:solidFill>
              <a:srgbClr val="FFA500"/>
            </a:solidFill>
          </a:ln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5A05B578-AB46-0424-F71F-8EB66E39B97F}"/>
              </a:ext>
            </a:extLst>
          </p:cNvPr>
          <p:cNvSpPr/>
          <p:nvPr/>
        </p:nvSpPr>
        <p:spPr>
          <a:xfrm>
            <a:off x="9210675" y="1901337"/>
            <a:ext cx="2308844" cy="914268"/>
          </a:xfrm>
          <a:prstGeom prst="rect">
            <a:avLst/>
          </a:prstGeom>
          <a:solidFill>
            <a:srgbClr val="EF7E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Upload der Programme </a:t>
            </a:r>
            <a:br>
              <a:rPr lang="de-D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auf den Roboter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6A02A0DA-5039-7AAC-0A53-2EEA185675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9" t="-1470" b="-1"/>
          <a:stretch/>
        </p:blipFill>
        <p:spPr>
          <a:xfrm rot="10800000">
            <a:off x="8230909" y="2172797"/>
            <a:ext cx="878502" cy="37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2302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weinendes Gesicht">
            <a:extLst>
              <a:ext uri="{FF2B5EF4-FFF2-40B4-BE49-F238E27FC236}">
                <a16:creationId xmlns:a16="http://schemas.microsoft.com/office/drawing/2014/main" id="{5572F2AD-7203-AD52-CC58-3B5E6C1DAE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855" y="1988842"/>
            <a:ext cx="4017963" cy="4017963"/>
          </a:xfrm>
          <a:prstGeom prst="rect">
            <a:avLst/>
          </a:prstGeom>
        </p:spPr>
      </p:pic>
      <p:pic>
        <p:nvPicPr>
          <p:cNvPr id="5" name="Inhaltsplatzhalter 9" descr="Gesicht mit Herzaugen">
            <a:extLst>
              <a:ext uri="{FF2B5EF4-FFF2-40B4-BE49-F238E27FC236}">
                <a16:creationId xmlns:a16="http://schemas.microsoft.com/office/drawing/2014/main" id="{7B22274F-1462-8299-87A2-4AB7652AEB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04048" y="1844826"/>
            <a:ext cx="3797300" cy="401796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87DA8BF-9A32-E654-CEEC-EE57772A556A}"/>
              </a:ext>
            </a:extLst>
          </p:cNvPr>
          <p:cNvSpPr txBox="1">
            <a:spLocks/>
          </p:cNvSpPr>
          <p:nvPr/>
        </p:nvSpPr>
        <p:spPr>
          <a:xfrm>
            <a:off x="826609" y="677430"/>
            <a:ext cx="8018611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Block 6 - Ende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060931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54536544-344D-22FA-10CC-B27070905137}"/>
              </a:ext>
            </a:extLst>
          </p:cNvPr>
          <p:cNvSpPr txBox="1">
            <a:spLocks/>
          </p:cNvSpPr>
          <p:nvPr/>
        </p:nvSpPr>
        <p:spPr>
          <a:xfrm>
            <a:off x="840889" y="462685"/>
            <a:ext cx="11135088" cy="95137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Block 6: </a:t>
            </a:r>
            <a:br>
              <a:rPr lang="de-DE" dirty="0"/>
            </a:br>
            <a:r>
              <a:rPr lang="de-DE" dirty="0"/>
              <a:t>der </a:t>
            </a:r>
            <a:r>
              <a:rPr lang="de-DE" dirty="0" err="1"/>
              <a:t>robolink</a:t>
            </a:r>
            <a:r>
              <a:rPr lang="de-DE" dirty="0"/>
              <a:t> DCI Roboter mit integrierter Steuerung </a:t>
            </a:r>
            <a:endParaRPr lang="en-US" sz="3600" b="1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B2EC801-9BDB-E859-955C-2C4C235C08CD}"/>
              </a:ext>
            </a:extLst>
          </p:cNvPr>
          <p:cNvSpPr txBox="1">
            <a:spLocks/>
          </p:cNvSpPr>
          <p:nvPr/>
        </p:nvSpPr>
        <p:spPr>
          <a:xfrm>
            <a:off x="1298762" y="1432431"/>
            <a:ext cx="8164848" cy="43214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900"/>
              </a:lnSpc>
              <a:tabLst>
                <a:tab pos="2424113" algn="l"/>
              </a:tabLst>
            </a:pPr>
            <a:r>
              <a:rPr lang="de-DE" sz="2400" dirty="0"/>
              <a:t>Unterschiede zwischen </a:t>
            </a:r>
            <a:r>
              <a:rPr lang="de-DE" sz="2400" dirty="0" err="1"/>
              <a:t>robolink</a:t>
            </a:r>
            <a:r>
              <a:rPr lang="de-DE" sz="2400" dirty="0"/>
              <a:t>/</a:t>
            </a:r>
            <a:r>
              <a:rPr lang="de-DE" sz="2400" dirty="0" err="1"/>
              <a:t>Dci</a:t>
            </a:r>
            <a:r>
              <a:rPr lang="de-DE" sz="2400" dirty="0"/>
              <a:t>/D</a:t>
            </a:r>
          </a:p>
          <a:p>
            <a:pPr>
              <a:lnSpc>
                <a:spcPts val="3900"/>
              </a:lnSpc>
            </a:pPr>
            <a:r>
              <a:rPr lang="de-DE" sz="2400" dirty="0"/>
              <a:t> Abmessung </a:t>
            </a:r>
            <a:r>
              <a:rPr lang="de-DE" sz="2400" dirty="0" err="1"/>
              <a:t>robolink-Dci</a:t>
            </a:r>
            <a:endParaRPr lang="de-DE" sz="2400" dirty="0"/>
          </a:p>
          <a:p>
            <a:pPr>
              <a:lnSpc>
                <a:spcPts val="3900"/>
              </a:lnSpc>
            </a:pPr>
            <a:r>
              <a:rPr lang="de-DE" sz="2400" dirty="0"/>
              <a:t>Integrierte Steuerung des </a:t>
            </a:r>
            <a:r>
              <a:rPr lang="de-DE" sz="2400" dirty="0" err="1"/>
              <a:t>robolink-Dci</a:t>
            </a:r>
            <a:endParaRPr lang="de-DE" sz="2400" dirty="0"/>
          </a:p>
          <a:p>
            <a:pPr>
              <a:lnSpc>
                <a:spcPts val="3900"/>
              </a:lnSpc>
            </a:pPr>
            <a:r>
              <a:rPr lang="de-DE" sz="2400" dirty="0"/>
              <a:t>Start des </a:t>
            </a:r>
            <a:r>
              <a:rPr lang="de-DE" sz="2400" dirty="0" err="1"/>
              <a:t>robolink</a:t>
            </a:r>
            <a:r>
              <a:rPr lang="de-DE" sz="2400" dirty="0"/>
              <a:t> </a:t>
            </a:r>
            <a:r>
              <a:rPr lang="de-DE" sz="2400" dirty="0" err="1"/>
              <a:t>Dci</a:t>
            </a:r>
            <a:endParaRPr lang="de-DE" sz="2400" dirty="0"/>
          </a:p>
          <a:p>
            <a:pPr>
              <a:lnSpc>
                <a:spcPts val="3900"/>
              </a:lnSpc>
            </a:pPr>
            <a:r>
              <a:rPr lang="de-DE" sz="2400" dirty="0"/>
              <a:t>Kommunikation zwischen Roboter und PC</a:t>
            </a:r>
          </a:p>
          <a:p>
            <a:pPr>
              <a:lnSpc>
                <a:spcPts val="3900"/>
              </a:lnSpc>
            </a:pPr>
            <a:r>
              <a:rPr lang="de-DE" sz="2400" dirty="0"/>
              <a:t>Dokumentation der Befehle</a:t>
            </a:r>
          </a:p>
          <a:p>
            <a:pPr>
              <a:lnSpc>
                <a:spcPts val="3900"/>
              </a:lnSpc>
            </a:pPr>
            <a:r>
              <a:rPr lang="de-DE" sz="2400" dirty="0"/>
              <a:t>Arbeitsablauf der Programmierung</a:t>
            </a:r>
          </a:p>
          <a:p>
            <a:pPr>
              <a:lnSpc>
                <a:spcPts val="3900"/>
              </a:lnSpc>
            </a:pPr>
            <a:r>
              <a:rPr lang="de-DE" sz="2400" dirty="0"/>
              <a:t>Upload</a:t>
            </a:r>
          </a:p>
          <a:p>
            <a:pPr>
              <a:lnSpc>
                <a:spcPts val="3900"/>
              </a:lnSpc>
            </a:pPr>
            <a:endParaRPr lang="de-DE" sz="2400" dirty="0"/>
          </a:p>
          <a:p>
            <a:pPr marL="0" indent="0">
              <a:lnSpc>
                <a:spcPts val="3900"/>
              </a:lnSpc>
              <a:buNone/>
            </a:pPr>
            <a:endParaRPr lang="de-DE" sz="2400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A48AC97-1112-96DB-997C-8C02A723DC2E}"/>
              </a:ext>
            </a:extLst>
          </p:cNvPr>
          <p:cNvSpPr txBox="1"/>
          <p:nvPr/>
        </p:nvSpPr>
        <p:spPr>
          <a:xfrm>
            <a:off x="2645678" y="3451972"/>
            <a:ext cx="4581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de-DE" dirty="0"/>
          </a:p>
        </p:txBody>
      </p:sp>
      <p:sp>
        <p:nvSpPr>
          <p:cNvPr id="16" name="Interaktive Schaltfläche: Nächste(r) oder Weiter 1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0C27EAF1-A55B-394E-D96F-6AB2CAA68AAD}"/>
              </a:ext>
            </a:extLst>
          </p:cNvPr>
          <p:cNvSpPr/>
          <p:nvPr/>
        </p:nvSpPr>
        <p:spPr>
          <a:xfrm>
            <a:off x="9657850" y="4964994"/>
            <a:ext cx="1512168" cy="865611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2" name="Gruppieren 31">
            <a:extLst>
              <a:ext uri="{FF2B5EF4-FFF2-40B4-BE49-F238E27FC236}">
                <a16:creationId xmlns:a16="http://schemas.microsoft.com/office/drawing/2014/main" id="{8CFEE7F7-7E2C-B477-44B5-FF2BA5BE194E}"/>
              </a:ext>
            </a:extLst>
          </p:cNvPr>
          <p:cNvGrpSpPr/>
          <p:nvPr/>
        </p:nvGrpSpPr>
        <p:grpSpPr>
          <a:xfrm>
            <a:off x="947738" y="1537892"/>
            <a:ext cx="140760" cy="479705"/>
            <a:chOff x="947738" y="1532884"/>
            <a:chExt cx="140760" cy="479705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E446658F-7DA7-CCE7-17CD-6CA5A5ECDD3E}"/>
                </a:ext>
              </a:extLst>
            </p:cNvPr>
            <p:cNvSpPr/>
            <p:nvPr/>
          </p:nvSpPr>
          <p:spPr>
            <a:xfrm>
              <a:off x="947738" y="1532884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DBF0930E-334D-B7B1-8AC2-01F656D5A61E}"/>
                </a:ext>
              </a:extLst>
            </p:cNvPr>
            <p:cNvSpPr/>
            <p:nvPr/>
          </p:nvSpPr>
          <p:spPr>
            <a:xfrm>
              <a:off x="947738" y="1702427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2612A2A2-3236-F16A-C3DC-FCE374CD8351}"/>
                </a:ext>
              </a:extLst>
            </p:cNvPr>
            <p:cNvSpPr/>
            <p:nvPr/>
          </p:nvSpPr>
          <p:spPr>
            <a:xfrm>
              <a:off x="947738" y="1871829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7A348C42-E4DD-9B9A-4E7D-3B0374DDE8DE}"/>
              </a:ext>
            </a:extLst>
          </p:cNvPr>
          <p:cNvGrpSpPr/>
          <p:nvPr/>
        </p:nvGrpSpPr>
        <p:grpSpPr>
          <a:xfrm>
            <a:off x="947738" y="5940717"/>
            <a:ext cx="140760" cy="479705"/>
            <a:chOff x="947738" y="2688651"/>
            <a:chExt cx="140760" cy="479705"/>
          </a:xfrm>
        </p:grpSpPr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2B506ED6-43D8-14EC-5848-B3EE380E834C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9E102A89-73BE-3658-C25E-D99F9B9ED2F3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3127B230-8333-66A0-F810-6394B744B50B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B5B9CE04-2153-36E9-3A8C-E7202C894283}"/>
              </a:ext>
            </a:extLst>
          </p:cNvPr>
          <p:cNvGrpSpPr/>
          <p:nvPr/>
        </p:nvGrpSpPr>
        <p:grpSpPr>
          <a:xfrm>
            <a:off x="947738" y="5251742"/>
            <a:ext cx="140760" cy="479705"/>
            <a:chOff x="947738" y="2688651"/>
            <a:chExt cx="140760" cy="479705"/>
          </a:xfrm>
        </p:grpSpPr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788AC06D-99D3-8986-6330-03DB59E8D311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Ellipse 35">
              <a:extLst>
                <a:ext uri="{FF2B5EF4-FFF2-40B4-BE49-F238E27FC236}">
                  <a16:creationId xmlns:a16="http://schemas.microsoft.com/office/drawing/2014/main" id="{579F20F8-5D44-7463-7737-C0CECEE92A7F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Ellipse 36">
              <a:extLst>
                <a:ext uri="{FF2B5EF4-FFF2-40B4-BE49-F238E27FC236}">
                  <a16:creationId xmlns:a16="http://schemas.microsoft.com/office/drawing/2014/main" id="{9CC4FF55-CBCA-E931-BEA7-B687BCAD43FE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127C86F4-D0EC-DEC5-BE9F-AF0D8C371729}"/>
              </a:ext>
            </a:extLst>
          </p:cNvPr>
          <p:cNvGrpSpPr/>
          <p:nvPr/>
        </p:nvGrpSpPr>
        <p:grpSpPr>
          <a:xfrm>
            <a:off x="947738" y="4584992"/>
            <a:ext cx="140760" cy="479705"/>
            <a:chOff x="947738" y="2688651"/>
            <a:chExt cx="140760" cy="479705"/>
          </a:xfrm>
        </p:grpSpPr>
        <p:sp>
          <p:nvSpPr>
            <p:cNvPr id="39" name="Ellipse 38">
              <a:extLst>
                <a:ext uri="{FF2B5EF4-FFF2-40B4-BE49-F238E27FC236}">
                  <a16:creationId xmlns:a16="http://schemas.microsoft.com/office/drawing/2014/main" id="{5265BAA4-F43F-29BC-54DB-FA7CCA6A06C4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Ellipse 39">
              <a:extLst>
                <a:ext uri="{FF2B5EF4-FFF2-40B4-BE49-F238E27FC236}">
                  <a16:creationId xmlns:a16="http://schemas.microsoft.com/office/drawing/2014/main" id="{FA5DCA37-0A34-0459-8B6C-18F51B85D549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Ellipse 40">
              <a:extLst>
                <a:ext uri="{FF2B5EF4-FFF2-40B4-BE49-F238E27FC236}">
                  <a16:creationId xmlns:a16="http://schemas.microsoft.com/office/drawing/2014/main" id="{37D987FA-4AB3-448B-C2C0-B7E0F7CDB429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F21B8FEF-142A-7806-65B0-ECA8403A1CAB}"/>
              </a:ext>
            </a:extLst>
          </p:cNvPr>
          <p:cNvGrpSpPr/>
          <p:nvPr/>
        </p:nvGrpSpPr>
        <p:grpSpPr>
          <a:xfrm>
            <a:off x="947738" y="3956342"/>
            <a:ext cx="140760" cy="479705"/>
            <a:chOff x="947738" y="2688651"/>
            <a:chExt cx="140760" cy="479705"/>
          </a:xfrm>
        </p:grpSpPr>
        <p:sp>
          <p:nvSpPr>
            <p:cNvPr id="43" name="Ellipse 42">
              <a:extLst>
                <a:ext uri="{FF2B5EF4-FFF2-40B4-BE49-F238E27FC236}">
                  <a16:creationId xmlns:a16="http://schemas.microsoft.com/office/drawing/2014/main" id="{117D9D29-0C64-7305-6726-15A4958D9B7E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Ellipse 43">
              <a:extLst>
                <a:ext uri="{FF2B5EF4-FFF2-40B4-BE49-F238E27FC236}">
                  <a16:creationId xmlns:a16="http://schemas.microsoft.com/office/drawing/2014/main" id="{0F55FE53-2688-2306-F53A-FFEFC28D2954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Ellipse 44">
              <a:extLst>
                <a:ext uri="{FF2B5EF4-FFF2-40B4-BE49-F238E27FC236}">
                  <a16:creationId xmlns:a16="http://schemas.microsoft.com/office/drawing/2014/main" id="{24504DC0-422A-1C07-0061-CDE5B31BB9D6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0E87AA07-875E-D071-EE23-C425C24E89CB}"/>
              </a:ext>
            </a:extLst>
          </p:cNvPr>
          <p:cNvGrpSpPr/>
          <p:nvPr/>
        </p:nvGrpSpPr>
        <p:grpSpPr>
          <a:xfrm>
            <a:off x="947738" y="3337217"/>
            <a:ext cx="140760" cy="479705"/>
            <a:chOff x="947738" y="2688651"/>
            <a:chExt cx="140760" cy="479705"/>
          </a:xfrm>
        </p:grpSpPr>
        <p:sp>
          <p:nvSpPr>
            <p:cNvPr id="47" name="Ellipse 46">
              <a:extLst>
                <a:ext uri="{FF2B5EF4-FFF2-40B4-BE49-F238E27FC236}">
                  <a16:creationId xmlns:a16="http://schemas.microsoft.com/office/drawing/2014/main" id="{886743A4-49F8-1015-232E-4C6D4FD9AC39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Ellipse 47">
              <a:extLst>
                <a:ext uri="{FF2B5EF4-FFF2-40B4-BE49-F238E27FC236}">
                  <a16:creationId xmlns:a16="http://schemas.microsoft.com/office/drawing/2014/main" id="{982A85FC-214F-C1A7-E90F-EA23BA4CC2D6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Ellipse 48">
              <a:extLst>
                <a:ext uri="{FF2B5EF4-FFF2-40B4-BE49-F238E27FC236}">
                  <a16:creationId xmlns:a16="http://schemas.microsoft.com/office/drawing/2014/main" id="{9AD45A66-6355-5992-4B55-75FD185E5438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56119F90-3145-A4A4-272D-16840FA8B99D}"/>
              </a:ext>
            </a:extLst>
          </p:cNvPr>
          <p:cNvGrpSpPr/>
          <p:nvPr/>
        </p:nvGrpSpPr>
        <p:grpSpPr>
          <a:xfrm>
            <a:off x="947738" y="2150667"/>
            <a:ext cx="140760" cy="479705"/>
            <a:chOff x="947738" y="1532884"/>
            <a:chExt cx="140760" cy="479705"/>
          </a:xfrm>
        </p:grpSpPr>
        <p:sp>
          <p:nvSpPr>
            <p:cNvPr id="51" name="Ellipse 50">
              <a:extLst>
                <a:ext uri="{FF2B5EF4-FFF2-40B4-BE49-F238E27FC236}">
                  <a16:creationId xmlns:a16="http://schemas.microsoft.com/office/drawing/2014/main" id="{8DB723D2-BCF0-98B3-6115-94ABFA2A5A1C}"/>
                </a:ext>
              </a:extLst>
            </p:cNvPr>
            <p:cNvSpPr/>
            <p:nvPr/>
          </p:nvSpPr>
          <p:spPr>
            <a:xfrm>
              <a:off x="947738" y="1532884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2" name="Ellipse 51">
              <a:extLst>
                <a:ext uri="{FF2B5EF4-FFF2-40B4-BE49-F238E27FC236}">
                  <a16:creationId xmlns:a16="http://schemas.microsoft.com/office/drawing/2014/main" id="{8E9B5053-382D-9B02-88E8-B78856830AE0}"/>
                </a:ext>
              </a:extLst>
            </p:cNvPr>
            <p:cNvSpPr/>
            <p:nvPr/>
          </p:nvSpPr>
          <p:spPr>
            <a:xfrm>
              <a:off x="947738" y="1702427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53" name="Ellipse 52">
              <a:extLst>
                <a:ext uri="{FF2B5EF4-FFF2-40B4-BE49-F238E27FC236}">
                  <a16:creationId xmlns:a16="http://schemas.microsoft.com/office/drawing/2014/main" id="{48F2F3D1-C3D9-672F-E2A9-E16E7028606E}"/>
                </a:ext>
              </a:extLst>
            </p:cNvPr>
            <p:cNvSpPr/>
            <p:nvPr/>
          </p:nvSpPr>
          <p:spPr>
            <a:xfrm>
              <a:off x="947738" y="1871829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B9E0EE71-E970-4207-D68A-8DA03600AD25}"/>
              </a:ext>
            </a:extLst>
          </p:cNvPr>
          <p:cNvGrpSpPr/>
          <p:nvPr/>
        </p:nvGrpSpPr>
        <p:grpSpPr>
          <a:xfrm>
            <a:off x="947738" y="2762542"/>
            <a:ext cx="140760" cy="479705"/>
            <a:chOff x="947738" y="2688651"/>
            <a:chExt cx="140760" cy="479705"/>
          </a:xfrm>
        </p:grpSpPr>
        <p:sp>
          <p:nvSpPr>
            <p:cNvPr id="55" name="Ellipse 54">
              <a:extLst>
                <a:ext uri="{FF2B5EF4-FFF2-40B4-BE49-F238E27FC236}">
                  <a16:creationId xmlns:a16="http://schemas.microsoft.com/office/drawing/2014/main" id="{CC712199-7286-F18D-8401-1733AF9FE9A4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4D963251-FC9A-E39C-CF1C-3DD52E6CAE92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Ellipse 56">
              <a:extLst>
                <a:ext uri="{FF2B5EF4-FFF2-40B4-BE49-F238E27FC236}">
                  <a16:creationId xmlns:a16="http://schemas.microsoft.com/office/drawing/2014/main" id="{73316C7B-EED0-BC04-AE1F-43F984BEBDF1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128385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>
            <a:extLst>
              <a:ext uri="{FF2B5EF4-FFF2-40B4-BE49-F238E27FC236}">
                <a16:creationId xmlns:a16="http://schemas.microsoft.com/office/drawing/2014/main" id="{0B813C81-EC2C-525F-0BA0-14A294CCCEE9}"/>
              </a:ext>
            </a:extLst>
          </p:cNvPr>
          <p:cNvSpPr txBox="1">
            <a:spLocks/>
          </p:cNvSpPr>
          <p:nvPr/>
        </p:nvSpPr>
        <p:spPr>
          <a:xfrm>
            <a:off x="825213" y="705138"/>
            <a:ext cx="11269805" cy="951370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Unterschiede zwischen </a:t>
            </a:r>
            <a:r>
              <a:rPr lang="de-DE" dirty="0" err="1"/>
              <a:t>robolink-DCi</a:t>
            </a:r>
            <a:r>
              <a:rPr lang="de-DE" dirty="0"/>
              <a:t>  und </a:t>
            </a:r>
            <a:r>
              <a:rPr lang="de-DE" dirty="0" err="1"/>
              <a:t>robolink</a:t>
            </a:r>
            <a:r>
              <a:rPr lang="de-DE" dirty="0"/>
              <a:t>-D</a:t>
            </a:r>
            <a:endParaRPr lang="en-US" sz="3600" b="1" dirty="0"/>
          </a:p>
        </p:txBody>
      </p:sp>
      <p:pic>
        <p:nvPicPr>
          <p:cNvPr id="2" name="Content Placeholder 8">
            <a:extLst>
              <a:ext uri="{FF2B5EF4-FFF2-40B4-BE49-F238E27FC236}">
                <a16:creationId xmlns:a16="http://schemas.microsoft.com/office/drawing/2014/main" id="{EC45D43C-C1BF-6E6B-CE89-DC568FDC62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68" t="12306" r="5893" b="24353"/>
          <a:stretch/>
        </p:blipFill>
        <p:spPr>
          <a:xfrm>
            <a:off x="5786168" y="2623338"/>
            <a:ext cx="2376264" cy="2592288"/>
          </a:xfrm>
          <a:prstGeom prst="rect">
            <a:avLst/>
          </a:prstGeom>
        </p:spPr>
      </p:pic>
      <p:pic>
        <p:nvPicPr>
          <p:cNvPr id="3" name="Picture 11">
            <a:extLst>
              <a:ext uri="{FF2B5EF4-FFF2-40B4-BE49-F238E27FC236}">
                <a16:creationId xmlns:a16="http://schemas.microsoft.com/office/drawing/2014/main" id="{BCD4C43A-CA6C-C0FA-3A65-EA697F7919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3" r="27951"/>
          <a:stretch/>
        </p:blipFill>
        <p:spPr>
          <a:xfrm>
            <a:off x="9233343" y="2437810"/>
            <a:ext cx="1905303" cy="2910619"/>
          </a:xfrm>
          <a:prstGeom prst="rect">
            <a:avLst/>
          </a:prstGeom>
        </p:spPr>
      </p:pic>
      <p:sp>
        <p:nvSpPr>
          <p:cNvPr id="39" name="Oval 13">
            <a:extLst>
              <a:ext uri="{FF2B5EF4-FFF2-40B4-BE49-F238E27FC236}">
                <a16:creationId xmlns:a16="http://schemas.microsoft.com/office/drawing/2014/main" id="{F1C0110A-2832-171E-B138-F0FC49D4DA56}"/>
              </a:ext>
            </a:extLst>
          </p:cNvPr>
          <p:cNvSpPr/>
          <p:nvPr/>
        </p:nvSpPr>
        <p:spPr>
          <a:xfrm>
            <a:off x="7176370" y="4533534"/>
            <a:ext cx="768513" cy="66399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Oval 14">
            <a:extLst>
              <a:ext uri="{FF2B5EF4-FFF2-40B4-BE49-F238E27FC236}">
                <a16:creationId xmlns:a16="http://schemas.microsoft.com/office/drawing/2014/main" id="{F09E52EA-F7DB-DF8A-BC70-6DB94A966A2D}"/>
              </a:ext>
            </a:extLst>
          </p:cNvPr>
          <p:cNvSpPr/>
          <p:nvPr/>
        </p:nvSpPr>
        <p:spPr>
          <a:xfrm>
            <a:off x="6182212" y="4873194"/>
            <a:ext cx="936104" cy="3506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TextBox 15">
            <a:extLst>
              <a:ext uri="{FF2B5EF4-FFF2-40B4-BE49-F238E27FC236}">
                <a16:creationId xmlns:a16="http://schemas.microsoft.com/office/drawing/2014/main" id="{9318AF57-0DF9-4BAC-D2D9-247E95D40891}"/>
              </a:ext>
            </a:extLst>
          </p:cNvPr>
          <p:cNvSpPr txBox="1"/>
          <p:nvPr/>
        </p:nvSpPr>
        <p:spPr>
          <a:xfrm>
            <a:off x="6118742" y="5197527"/>
            <a:ext cx="1826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robolink-DCi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SV</a:t>
            </a:r>
          </a:p>
        </p:txBody>
      </p:sp>
      <p:sp>
        <p:nvSpPr>
          <p:cNvPr id="42" name="TextBox 16">
            <a:extLst>
              <a:ext uri="{FF2B5EF4-FFF2-40B4-BE49-F238E27FC236}">
                <a16:creationId xmlns:a16="http://schemas.microsoft.com/office/drawing/2014/main" id="{4D036A3A-E6D5-6071-916D-0717C9581E7F}"/>
              </a:ext>
            </a:extLst>
          </p:cNvPr>
          <p:cNvSpPr txBox="1"/>
          <p:nvPr/>
        </p:nvSpPr>
        <p:spPr>
          <a:xfrm>
            <a:off x="9122507" y="5197527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robolink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-D SV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21F036FE-3675-D41E-8292-13DB3267F033}"/>
              </a:ext>
            </a:extLst>
          </p:cNvPr>
          <p:cNvSpPr txBox="1"/>
          <p:nvPr/>
        </p:nvSpPr>
        <p:spPr>
          <a:xfrm>
            <a:off x="986151" y="2138793"/>
            <a:ext cx="3839943" cy="1754326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Unterschiede:</a:t>
            </a:r>
            <a:br>
              <a:rPr lang="de-D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Integrierte Steuerung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Single-Board Computer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3,5‘‘ Touchscreen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70528B17-5C58-D2CA-F8A7-9C3E91E522FA}"/>
              </a:ext>
            </a:extLst>
          </p:cNvPr>
          <p:cNvSpPr txBox="1"/>
          <p:nvPr/>
        </p:nvSpPr>
        <p:spPr>
          <a:xfrm>
            <a:off x="986152" y="4153070"/>
            <a:ext cx="3839942" cy="1754326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Gemeinsamkeiten:</a:t>
            </a:r>
            <a:br>
              <a:rPr lang="de-DE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Kostengünstig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Schmierfreie Gelenke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5-Achs Kinematik</a:t>
            </a:r>
            <a:b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485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20C02745-0ACC-0C03-8359-87D5FF2D9BB1}"/>
              </a:ext>
            </a:extLst>
          </p:cNvPr>
          <p:cNvSpPr txBox="1"/>
          <p:nvPr/>
        </p:nvSpPr>
        <p:spPr>
          <a:xfrm>
            <a:off x="6096000" y="2739659"/>
            <a:ext cx="4738255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rgbClr val="EF7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Änderungen der Achslängen müssen ebenfalls </a:t>
            </a:r>
            <a:br>
              <a:rPr lang="de-DE" sz="1400" b="1" dirty="0">
                <a:solidFill>
                  <a:srgbClr val="EF7E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400" b="1" dirty="0">
                <a:solidFill>
                  <a:srgbClr val="EF7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der Software korrekt eingestellt werden. </a:t>
            </a:r>
          </a:p>
          <a:p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Greifer können eingefügt werden, dabei kann der TCP verändert werden. </a:t>
            </a:r>
            <a:b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Diese Konfiguration muss in allen Programmen identisch sein.</a:t>
            </a:r>
            <a:b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Die Roboter müssen befestigt werden um ein Kippen zu vermeiden.</a:t>
            </a:r>
          </a:p>
          <a:p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778CECC-D214-8786-4012-B68B3E235D46}"/>
              </a:ext>
            </a:extLst>
          </p:cNvPr>
          <p:cNvSpPr txBox="1">
            <a:spLocks/>
          </p:cNvSpPr>
          <p:nvPr/>
        </p:nvSpPr>
        <p:spPr>
          <a:xfrm>
            <a:off x="864951" y="691284"/>
            <a:ext cx="8820472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Abmessung </a:t>
            </a:r>
            <a:r>
              <a:rPr lang="de-DE" dirty="0" err="1"/>
              <a:t>robolink-DCi</a:t>
            </a:r>
            <a:endParaRPr lang="de-DE" dirty="0"/>
          </a:p>
        </p:txBody>
      </p:sp>
      <p:pic>
        <p:nvPicPr>
          <p:cNvPr id="2" name="Content Placeholder 4">
            <a:extLst>
              <a:ext uri="{FF2B5EF4-FFF2-40B4-BE49-F238E27FC236}">
                <a16:creationId xmlns:a16="http://schemas.microsoft.com/office/drawing/2014/main" id="{D9B0210F-8590-5907-6BF3-3B0782081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38" y="1716743"/>
            <a:ext cx="4673834" cy="447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254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4ED34C2-45AB-F71B-E769-4E7583E8BB3E}"/>
              </a:ext>
            </a:extLst>
          </p:cNvPr>
          <p:cNvSpPr txBox="1">
            <a:spLocks/>
          </p:cNvSpPr>
          <p:nvPr/>
        </p:nvSpPr>
        <p:spPr>
          <a:xfrm>
            <a:off x="824302" y="691284"/>
            <a:ext cx="10889717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Die Integrierte Steuerung des </a:t>
            </a:r>
            <a:r>
              <a:rPr lang="de-DE" dirty="0" err="1"/>
              <a:t>robolink-DCi</a:t>
            </a:r>
            <a:endParaRPr lang="en-US" sz="3600" b="1" dirty="0"/>
          </a:p>
        </p:txBody>
      </p:sp>
      <p:sp>
        <p:nvSpPr>
          <p:cNvPr id="2" name="Inhaltsplatzhalter 2">
            <a:extLst>
              <a:ext uri="{FF2B5EF4-FFF2-40B4-BE49-F238E27FC236}">
                <a16:creationId xmlns:a16="http://schemas.microsoft.com/office/drawing/2014/main" id="{89280DA7-5F0E-B829-157D-1DAB81277687}"/>
              </a:ext>
            </a:extLst>
          </p:cNvPr>
          <p:cNvSpPr txBox="1">
            <a:spLocks/>
          </p:cNvSpPr>
          <p:nvPr/>
        </p:nvSpPr>
        <p:spPr>
          <a:xfrm>
            <a:off x="824302" y="1607619"/>
            <a:ext cx="4255640" cy="4463716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Single-board Computer </a:t>
            </a:r>
          </a:p>
          <a:p>
            <a:r>
              <a:rPr lang="en-US" sz="24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Supportmodul</a:t>
            </a:r>
            <a:endParaRPr lang="en-US" sz="24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r>
              <a:rPr lang="en-US" sz="24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Motormodule</a:t>
            </a:r>
            <a:endParaRPr lang="en-US" sz="24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r>
              <a:rPr lang="en-US" sz="24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Digitales</a:t>
            </a:r>
            <a:r>
              <a:rPr lang="en-US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I/O Modul</a:t>
            </a:r>
          </a:p>
          <a:p>
            <a:r>
              <a:rPr lang="en-US" sz="24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Bediengerät</a:t>
            </a:r>
            <a:r>
              <a:rPr lang="en-US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mit</a:t>
            </a:r>
            <a:r>
              <a:rPr lang="en-US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Joystick</a:t>
            </a:r>
          </a:p>
          <a:p>
            <a:r>
              <a:rPr lang="en-US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Not-</a:t>
            </a:r>
            <a:r>
              <a:rPr lang="en-US" sz="24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Aus</a:t>
            </a:r>
            <a:endParaRPr lang="de-DE" sz="24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6E61CC5A-47CB-EC0B-E96A-BB365D19C5F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68635" y="1607618"/>
            <a:ext cx="4081671" cy="2829998"/>
          </a:xfrm>
          <a:prstGeom prst="rect">
            <a:avLst/>
          </a:prstGeom>
          <a:noFill/>
          <a:ln w="9525">
            <a:solidFill>
              <a:srgbClr val="FFA500"/>
            </a:solidFill>
            <a:miter lim="800000"/>
            <a:headEnd/>
            <a:tailEnd/>
          </a:ln>
        </p:spPr>
      </p:pic>
      <p:pic>
        <p:nvPicPr>
          <p:cNvPr id="11" name="Content Placeholder 4">
            <a:extLst>
              <a:ext uri="{FF2B5EF4-FFF2-40B4-BE49-F238E27FC236}">
                <a16:creationId xmlns:a16="http://schemas.microsoft.com/office/drawing/2014/main" id="{1F1278F0-8214-882E-EBA6-D7359280ED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09" r="19504" b="19064"/>
          <a:stretch/>
        </p:blipFill>
        <p:spPr bwMode="auto">
          <a:xfrm>
            <a:off x="5368636" y="4636565"/>
            <a:ext cx="4081672" cy="1434770"/>
          </a:xfrm>
          <a:prstGeom prst="rect">
            <a:avLst/>
          </a:prstGeom>
          <a:noFill/>
          <a:ln w="9525">
            <a:solidFill>
              <a:srgbClr val="FFA5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4276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18E7290-1A8D-4490-84CC-A658633477E8}"/>
              </a:ext>
            </a:extLst>
          </p:cNvPr>
          <p:cNvSpPr txBox="1">
            <a:spLocks/>
          </p:cNvSpPr>
          <p:nvPr/>
        </p:nvSpPr>
        <p:spPr>
          <a:xfrm>
            <a:off x="816823" y="691284"/>
            <a:ext cx="10627031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Die Integrierte Steuerung des </a:t>
            </a:r>
            <a:r>
              <a:rPr lang="de-DE" dirty="0" err="1"/>
              <a:t>robolink-DCi</a:t>
            </a:r>
            <a:endParaRPr lang="en-US" sz="3600" b="1" dirty="0"/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8CAC2973-CADD-4425-79E5-CAF89E0CBE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3" t="9051" r="8263" b="12201"/>
          <a:stretch/>
        </p:blipFill>
        <p:spPr>
          <a:xfrm>
            <a:off x="6449356" y="2165130"/>
            <a:ext cx="4511040" cy="3599234"/>
          </a:xfrm>
          <a:prstGeom prst="rect">
            <a:avLst/>
          </a:prstGeom>
          <a:ln>
            <a:solidFill>
              <a:srgbClr val="EF7E00"/>
            </a:solidFill>
          </a:ln>
        </p:spPr>
      </p:pic>
      <p:pic>
        <p:nvPicPr>
          <p:cNvPr id="3" name="Content Placeholder 7">
            <a:extLst>
              <a:ext uri="{FF2B5EF4-FFF2-40B4-BE49-F238E27FC236}">
                <a16:creationId xmlns:a16="http://schemas.microsoft.com/office/drawing/2014/main" id="{D1031453-3DF3-75F2-F536-98A1FC78FBD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7737" y="2165130"/>
            <a:ext cx="5198351" cy="3599234"/>
          </a:xfrm>
          <a:prstGeom prst="rect">
            <a:avLst/>
          </a:prstGeom>
          <a:noFill/>
          <a:ln w="9525">
            <a:solidFill>
              <a:srgbClr val="EF7E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60113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04BBC69F-CBFD-369A-758B-10D6801FBCE9}"/>
              </a:ext>
            </a:extLst>
          </p:cNvPr>
          <p:cNvSpPr txBox="1">
            <a:spLocks/>
          </p:cNvSpPr>
          <p:nvPr/>
        </p:nvSpPr>
        <p:spPr>
          <a:xfrm>
            <a:off x="816821" y="677430"/>
            <a:ext cx="8820472" cy="128586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 err="1"/>
              <a:t>Bediengerät</a:t>
            </a:r>
            <a:r>
              <a:rPr lang="en-GB" dirty="0"/>
              <a:t> und </a:t>
            </a:r>
            <a:r>
              <a:rPr lang="en-GB" dirty="0" err="1"/>
              <a:t>NotAus</a:t>
            </a:r>
            <a:endParaRPr lang="en-US" sz="3600" b="1" dirty="0"/>
          </a:p>
        </p:txBody>
      </p:sp>
      <p:sp>
        <p:nvSpPr>
          <p:cNvPr id="2" name="Inhaltsplatzhalter 2">
            <a:extLst>
              <a:ext uri="{FF2B5EF4-FFF2-40B4-BE49-F238E27FC236}">
                <a16:creationId xmlns:a16="http://schemas.microsoft.com/office/drawing/2014/main" id="{1D610891-4D65-ACE6-52F9-930DD758F626}"/>
              </a:ext>
            </a:extLst>
          </p:cNvPr>
          <p:cNvSpPr txBox="1">
            <a:spLocks/>
          </p:cNvSpPr>
          <p:nvPr/>
        </p:nvSpPr>
        <p:spPr>
          <a:xfrm>
            <a:off x="824302" y="1478942"/>
            <a:ext cx="5631568" cy="1950058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Emergency stop</a:t>
            </a:r>
          </a:p>
          <a:p>
            <a:r>
              <a:rPr lang="en-US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Handheld display/joystick</a:t>
            </a:r>
          </a:p>
          <a:p>
            <a:r>
              <a:rPr lang="en-US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Connected via 9-pin D-sub connector</a:t>
            </a:r>
          </a:p>
          <a:p>
            <a:endParaRPr lang="en-US" sz="24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B761D0FF-D06D-4EDE-93BD-A2B04B3256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04" b="19064"/>
          <a:stretch/>
        </p:blipFill>
        <p:spPr>
          <a:xfrm>
            <a:off x="6815987" y="3055480"/>
            <a:ext cx="4392488" cy="3312368"/>
          </a:xfrm>
          <a:prstGeom prst="rect">
            <a:avLst/>
          </a:prstGeom>
          <a:ln>
            <a:solidFill>
              <a:srgbClr val="EF7E00"/>
            </a:solidFill>
          </a:ln>
        </p:spPr>
      </p:pic>
      <p:pic>
        <p:nvPicPr>
          <p:cNvPr id="14" name="Picture 7">
            <a:extLst>
              <a:ext uri="{FF2B5EF4-FFF2-40B4-BE49-F238E27FC236}">
                <a16:creationId xmlns:a16="http://schemas.microsoft.com/office/drawing/2014/main" id="{74C22381-1D9A-0C4C-F613-7261E61001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35109" t="43700" r="17400" b="20275"/>
          <a:stretch/>
        </p:blipFill>
        <p:spPr>
          <a:xfrm>
            <a:off x="947738" y="3055480"/>
            <a:ext cx="5625627" cy="3312368"/>
          </a:xfrm>
          <a:prstGeom prst="rect">
            <a:avLst/>
          </a:prstGeom>
          <a:ln>
            <a:solidFill>
              <a:srgbClr val="EF7E00"/>
            </a:solidFill>
          </a:ln>
        </p:spPr>
      </p:pic>
    </p:spTree>
    <p:extLst>
      <p:ext uri="{BB962C8B-B14F-4D97-AF65-F5344CB8AC3E}">
        <p14:creationId xmlns:p14="http://schemas.microsoft.com/office/powerpoint/2010/main" val="2238064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F68372F-093B-09E8-E99A-7ECB46DF96D1}"/>
              </a:ext>
            </a:extLst>
          </p:cNvPr>
          <p:cNvSpPr txBox="1">
            <a:spLocks/>
          </p:cNvSpPr>
          <p:nvPr/>
        </p:nvSpPr>
        <p:spPr>
          <a:xfrm>
            <a:off x="822836" y="677430"/>
            <a:ext cx="8820472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 err="1"/>
              <a:t>Referenzierung</a:t>
            </a:r>
            <a:endParaRPr lang="en-US" sz="3600" b="1" dirty="0"/>
          </a:p>
        </p:txBody>
      </p:sp>
      <p:pic>
        <p:nvPicPr>
          <p:cNvPr id="2" name="Grafik 1">
            <a:hlinkClick r:id="rId2" action="ppaction://hlinkfile"/>
            <a:extLst>
              <a:ext uri="{FF2B5EF4-FFF2-40B4-BE49-F238E27FC236}">
                <a16:creationId xmlns:a16="http://schemas.microsoft.com/office/drawing/2014/main" id="{1E23CD77-185B-856E-0162-E67A5E4AE6F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7738" y="1535680"/>
            <a:ext cx="6094419" cy="4509675"/>
          </a:xfrm>
          <a:prstGeom prst="rect">
            <a:avLst/>
          </a:prstGeom>
          <a:ln>
            <a:solidFill>
              <a:srgbClr val="EF7E00"/>
            </a:solidFill>
          </a:ln>
        </p:spPr>
      </p:pic>
    </p:spTree>
    <p:extLst>
      <p:ext uri="{BB962C8B-B14F-4D97-AF65-F5344CB8AC3E}">
        <p14:creationId xmlns:p14="http://schemas.microsoft.com/office/powerpoint/2010/main" val="4011512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E4DD381C-E359-304D-A87C-36808ABF45B7}"/>
              </a:ext>
            </a:extLst>
          </p:cNvPr>
          <p:cNvSpPr txBox="1"/>
          <p:nvPr/>
        </p:nvSpPr>
        <p:spPr>
          <a:xfrm>
            <a:off x="6969751" y="2347130"/>
            <a:ext cx="49797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Reset: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Zurücksetzen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aller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Fehler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b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Einlesen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der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Achspositionen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Enable: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Freigeben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der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Motoren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679C9B4-711E-A590-AFCA-2BF0D167619E}"/>
              </a:ext>
            </a:extLst>
          </p:cNvPr>
          <p:cNvSpPr txBox="1">
            <a:spLocks/>
          </p:cNvSpPr>
          <p:nvPr/>
        </p:nvSpPr>
        <p:spPr>
          <a:xfrm>
            <a:off x="845862" y="320776"/>
            <a:ext cx="12732732" cy="204948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/>
              <a:t>Start des </a:t>
            </a:r>
            <a:r>
              <a:rPr lang="en-GB" dirty="0" err="1"/>
              <a:t>robolink</a:t>
            </a:r>
            <a:r>
              <a:rPr lang="en-GB" dirty="0"/>
              <a:t> DCi –</a:t>
            </a:r>
            <a:br>
              <a:rPr lang="en-GB" dirty="0"/>
            </a:br>
            <a:r>
              <a:rPr lang="en-GB" dirty="0"/>
              <a:t>Reset/Enable der </a:t>
            </a:r>
            <a:r>
              <a:rPr lang="en-GB" dirty="0" err="1"/>
              <a:t>Motoren</a:t>
            </a:r>
            <a:endParaRPr lang="en-US" sz="3600" b="1" dirty="0"/>
          </a:p>
        </p:txBody>
      </p:sp>
      <p:pic>
        <p:nvPicPr>
          <p:cNvPr id="2" name="Picture 13">
            <a:extLst>
              <a:ext uri="{FF2B5EF4-FFF2-40B4-BE49-F238E27FC236}">
                <a16:creationId xmlns:a16="http://schemas.microsoft.com/office/drawing/2014/main" id="{5323DF48-9BD7-3AC2-9E18-7023806543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907" y="3061355"/>
            <a:ext cx="4795529" cy="3240000"/>
          </a:xfrm>
          <a:prstGeom prst="rect">
            <a:avLst/>
          </a:prstGeom>
        </p:spPr>
      </p:pic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4CA606C3-4FE8-2E06-C1B9-9FEA2919D80B}"/>
              </a:ext>
            </a:extLst>
          </p:cNvPr>
          <p:cNvGrpSpPr/>
          <p:nvPr/>
        </p:nvGrpSpPr>
        <p:grpSpPr>
          <a:xfrm>
            <a:off x="947738" y="2347130"/>
            <a:ext cx="5846437" cy="3950023"/>
            <a:chOff x="1183013" y="3057153"/>
            <a:chExt cx="4795530" cy="3240000"/>
          </a:xfrm>
        </p:grpSpPr>
        <p:pic>
          <p:nvPicPr>
            <p:cNvPr id="3" name="Picture 9">
              <a:extLst>
                <a:ext uri="{FF2B5EF4-FFF2-40B4-BE49-F238E27FC236}">
                  <a16:creationId xmlns:a16="http://schemas.microsoft.com/office/drawing/2014/main" id="{2FF6D789-E4E6-F856-1A0F-9211FC381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3013" y="3057153"/>
              <a:ext cx="4795530" cy="3240000"/>
            </a:xfrm>
            <a:prstGeom prst="rect">
              <a:avLst/>
            </a:prstGeom>
          </p:spPr>
        </p:pic>
        <p:sp>
          <p:nvSpPr>
            <p:cNvPr id="17" name="Rectangle 15">
              <a:extLst>
                <a:ext uri="{FF2B5EF4-FFF2-40B4-BE49-F238E27FC236}">
                  <a16:creationId xmlns:a16="http://schemas.microsoft.com/office/drawing/2014/main" id="{429BEEAB-F1E1-4138-6236-450DA819E823}"/>
                </a:ext>
              </a:extLst>
            </p:cNvPr>
            <p:cNvSpPr/>
            <p:nvPr/>
          </p:nvSpPr>
          <p:spPr>
            <a:xfrm>
              <a:off x="1327029" y="3129161"/>
              <a:ext cx="3600400" cy="420845"/>
            </a:xfrm>
            <a:prstGeom prst="rect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19" name="Grafik 18">
            <a:extLst>
              <a:ext uri="{FF2B5EF4-FFF2-40B4-BE49-F238E27FC236}">
                <a16:creationId xmlns:a16="http://schemas.microsoft.com/office/drawing/2014/main" id="{B0D7D652-3C30-664D-8024-CCDB96A2F98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9" t="-1470" b="-1"/>
          <a:stretch/>
        </p:blipFill>
        <p:spPr>
          <a:xfrm rot="5400000">
            <a:off x="4684300" y="1940499"/>
            <a:ext cx="878502" cy="371345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81C5283D-40A3-8EA2-A5CA-058E0EF90AA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9" t="-1470" b="-1"/>
          <a:stretch/>
        </p:blipFill>
        <p:spPr>
          <a:xfrm>
            <a:off x="735209" y="5489109"/>
            <a:ext cx="878502" cy="371345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C40D6D57-68DC-A2D5-E81F-C35D58ECC5E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9" t="-1470" b="-1"/>
          <a:stretch/>
        </p:blipFill>
        <p:spPr>
          <a:xfrm>
            <a:off x="735209" y="4223884"/>
            <a:ext cx="878502" cy="37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0000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</Words>
  <Application>Microsoft Office PowerPoint</Application>
  <PresentationFormat>Breitbild</PresentationFormat>
  <Paragraphs>74</Paragraphs>
  <Slides>18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Marta Wojtylo</dc:creator>
  <cp:lastModifiedBy>Marta Wojtylo</cp:lastModifiedBy>
  <cp:revision>12</cp:revision>
  <dcterms:created xsi:type="dcterms:W3CDTF">2022-08-11T14:49:13Z</dcterms:created>
  <dcterms:modified xsi:type="dcterms:W3CDTF">2022-08-12T09:57:27Z</dcterms:modified>
</cp:coreProperties>
</file>